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6" r:id="rId3"/>
    <p:sldId id="281" r:id="rId4"/>
    <p:sldId id="284" r:id="rId5"/>
    <p:sldId id="262" r:id="rId6"/>
    <p:sldId id="263" r:id="rId7"/>
    <p:sldId id="264" r:id="rId8"/>
    <p:sldId id="261" r:id="rId9"/>
    <p:sldId id="260" r:id="rId10"/>
    <p:sldId id="265" r:id="rId11"/>
    <p:sldId id="267" r:id="rId12"/>
    <p:sldId id="268" r:id="rId13"/>
    <p:sldId id="270" r:id="rId14"/>
    <p:sldId id="269" r:id="rId15"/>
    <p:sldId id="287" r:id="rId16"/>
    <p:sldId id="289" r:id="rId17"/>
    <p:sldId id="290" r:id="rId18"/>
    <p:sldId id="288" r:id="rId19"/>
    <p:sldId id="293" r:id="rId20"/>
    <p:sldId id="291" r:id="rId21"/>
    <p:sldId id="292" r:id="rId22"/>
    <p:sldId id="294" r:id="rId23"/>
    <p:sldId id="259" r:id="rId24"/>
    <p:sldId id="296" r:id="rId25"/>
    <p:sldId id="297" r:id="rId26"/>
    <p:sldId id="298" r:id="rId27"/>
    <p:sldId id="305" r:id="rId28"/>
    <p:sldId id="303" r:id="rId29"/>
    <p:sldId id="300" r:id="rId30"/>
    <p:sldId id="266" r:id="rId31"/>
    <p:sldId id="302" r:id="rId32"/>
    <p:sldId id="307" r:id="rId33"/>
    <p:sldId id="306" r:id="rId34"/>
    <p:sldId id="2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8"/>
  </p:normalViewPr>
  <p:slideViewPr>
    <p:cSldViewPr snapToGrid="0">
      <p:cViewPr varScale="1">
        <p:scale>
          <a:sx n="102" d="100"/>
          <a:sy n="102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C2B53-CCAE-0645-8854-04F9033DE4D2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6B03-04A8-F54A-9A1A-0512BAD7B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9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6B03-04A8-F54A-9A1A-0512BAD7B5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5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6B03-04A8-F54A-9A1A-0512BAD7B5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33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6B03-04A8-F54A-9A1A-0512BAD7B5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9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E9E9-5D33-0062-3D45-EA7FEECE3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D7FFF-B27F-215B-1954-B5E6B107A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8DDB7-F646-D615-D029-F1E8CDE4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32113-005A-A2B2-F7B0-C213DF1A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178F3-70F4-5DEF-8020-82808C9A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0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A377-32B3-D739-0779-D4FA15495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78BF2-B137-0DFE-FBDD-4B807341E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CA9C8-2861-177F-9D9B-50520026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0FB8-15D7-4289-BCCB-3EC01B9D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7DC9E-752D-6174-B891-81512559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9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F39D76-AC06-E38E-899D-3F8366344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AAC1C-1C0C-01BE-0931-2963FFB1C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6CDC7-6253-E568-E3D8-B06EC237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55A61-4866-0C7A-0641-C477B7B8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91BE4-1C16-05B9-97E0-1A1EDEEC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0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AE2A-C3E9-A748-405D-526828FB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176F-00BB-4311-AC64-8DBB2EE9F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2CF7E-207B-6B58-2DEF-46A0B5C9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FE080-BF82-C1D0-AE46-6ED54D9C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6EB1-173C-0CF3-5C41-0FCD2458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A718-11FB-786B-4EF5-24728A3C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F41E8-D8B2-E824-2F1B-A7F0C3735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62D13-0726-E5D7-9361-128C74A4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3B6DC-7878-4E77-B46D-254C1061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D053E-78AB-67D5-276B-32E0C0A3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4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7985-F004-E39F-CAC9-DDAA30E5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4B425-6CF9-9FEB-0D0D-FDAE3795A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CDE2A-5240-9E74-6900-61A20DDFD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DD505-73F1-D757-1294-42CE7F33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7A5B9-E7DA-E8F4-0625-82CE26086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83B71-5B9C-028C-DAC6-CF41E8CD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4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F1-3077-440E-CA4E-3AF6C225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F339E-D9A2-9574-C8CB-96990C405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7FB2C-295D-604D-3033-36303C108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276A6-BB57-792C-DE9D-E3B118C03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23551-EF6B-F19D-7256-94DBC7E23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2E5E8-F1FF-0813-085C-355AC63C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848624-9534-D086-48C4-C23FE203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7680F-82C8-DA7D-B0DE-C8480FEF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1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39D1-F582-7C5A-7364-F4482B19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8CD6E-3461-D2D9-86DF-DC3051362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D3CCF-A011-0BF9-A3AA-795E0254E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DA3C2-094F-FF6F-2525-8728C979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7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80258D-39E4-4B17-29E5-AF4C4B7E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2051A-315E-7C7F-B12D-5A769D7C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A45CC-9D14-DC25-CFD6-0EFB5879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1DF18-6AAB-F5AA-5711-347A103B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8F42E-6D44-1CE9-E2B8-E6B0E529C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142E4-A419-BDB1-1E25-7F40CE015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A0316-4EAF-FC4A-FD9B-5E3EFA8C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7528E-BF2B-4401-D853-7D2BAC7C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03073-D7AE-96A7-9C91-D8348DBA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84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EEF9-2DB0-5404-E1FF-B7295A7D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FD0E6A-F7F9-C915-9E16-8FA36A19F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9D9BB-190C-DF3A-DB27-BFE73673A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0A3DD-AD53-E50B-412A-F7C47E61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54370-BF95-7395-3471-523BDF07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4F5F4-C60F-3E06-1526-A080482E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5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FB5B1-61E4-2DF6-568D-A9A58092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FDA86-B82A-40AB-8E51-7FE5BAB16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2A4CD-3F57-A8D0-A5C1-E788018A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83BF8-E913-C042-A17A-20043BF655C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ECBE0-DD1E-B21B-4A47-27F8958AF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DF27D-37B2-3E69-8A1D-A3FC8C456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E368E-B5A1-484C-8CD6-387A207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1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E9AE-8B6B-4719-16A0-A14ABB281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4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Maize Image Analysis using RGB and Multispectral 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E2501-088B-7616-E734-DFF608963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Saqib Ali</a:t>
            </a:r>
          </a:p>
          <a:p>
            <a:r>
              <a:rPr lang="en-US" dirty="0"/>
              <a:t>Precision Agriculture Lab</a:t>
            </a:r>
          </a:p>
          <a:p>
            <a:r>
              <a:rPr lang="en-US" dirty="0"/>
              <a:t>CAS-UAF</a:t>
            </a:r>
          </a:p>
        </p:txBody>
      </p:sp>
    </p:spTree>
    <p:extLst>
      <p:ext uri="{BB962C8B-B14F-4D97-AF65-F5344CB8AC3E}">
        <p14:creationId xmlns:p14="http://schemas.microsoft.com/office/powerpoint/2010/main" val="3049568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Vegetation Analysis: Using Vegetation Indices in ENVI - L3Harris Geospatial">
            <a:extLst>
              <a:ext uri="{FF2B5EF4-FFF2-40B4-BE49-F238E27FC236}">
                <a16:creationId xmlns:a16="http://schemas.microsoft.com/office/drawing/2014/main" id="{6F8C0680-4AC0-97C6-A74F-25CF769DD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8" b="434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084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NDVI – the old workhorse – AgRisk">
            <a:extLst>
              <a:ext uri="{FF2B5EF4-FFF2-40B4-BE49-F238E27FC236}">
                <a16:creationId xmlns:a16="http://schemas.microsoft.com/office/drawing/2014/main" id="{15233868-C9D6-8780-A985-87B0E79EC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5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44" name="Picture 4" descr="Red-Edge Normalised Difference Vegetation Index (NDVI705) from Sentinel-2  imagery to assess post-fire regeneration - ScienceDirect">
            <a:extLst>
              <a:ext uri="{FF2B5EF4-FFF2-40B4-BE49-F238E27FC236}">
                <a16:creationId xmlns:a16="http://schemas.microsoft.com/office/drawing/2014/main" id="{ABECD1CC-655D-7C8E-E3AD-AB48D4D0F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92" y="1106142"/>
            <a:ext cx="10104821" cy="464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1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97" name="Freeform: Shape 1229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3" name="Freeform: Shape 1230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05" name="Isosceles Triangle 1230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NDVI - Optical Imaging System For Weed Mapping">
            <a:extLst>
              <a:ext uri="{FF2B5EF4-FFF2-40B4-BE49-F238E27FC236}">
                <a16:creationId xmlns:a16="http://schemas.microsoft.com/office/drawing/2014/main" id="{066A42D3-BC90-BA7B-856E-914BF02A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3945" y="643467"/>
            <a:ext cx="6604110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7" name="Isosceles Triangle 1230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9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ist of commonly used vegetation indices relating to physiology and... |  Download Scientific Diagram">
            <a:extLst>
              <a:ext uri="{FF2B5EF4-FFF2-40B4-BE49-F238E27FC236}">
                <a16:creationId xmlns:a16="http://schemas.microsoft.com/office/drawing/2014/main" id="{468A71C1-C2DC-76B7-18B7-E297A27E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11563"/>
            <a:ext cx="10905066" cy="40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5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B04E8-C50D-6808-804A-7C0FEB4A8A1A}"/>
              </a:ext>
            </a:extLst>
          </p:cNvPr>
          <p:cNvSpPr txBox="1"/>
          <p:nvPr/>
        </p:nvSpPr>
        <p:spPr>
          <a:xfrm>
            <a:off x="2893807" y="710005"/>
            <a:ext cx="670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Sensors – Precision Agriculture Lab</a:t>
            </a:r>
          </a:p>
        </p:txBody>
      </p:sp>
      <p:pic>
        <p:nvPicPr>
          <p:cNvPr id="1026" name="Picture 2" descr="Canon RF 70-200mm f/2.8L IS USM Lens">
            <a:extLst>
              <a:ext uri="{FF2B5EF4-FFF2-40B4-BE49-F238E27FC236}">
                <a16:creationId xmlns:a16="http://schemas.microsoft.com/office/drawing/2014/main" id="{B8AE4208-111B-E376-08CB-13908DD3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571" y="1702062"/>
            <a:ext cx="2929106" cy="292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anon RF 70-200mm f/2.8L IS USM Lens">
            <a:extLst>
              <a:ext uri="{FF2B5EF4-FFF2-40B4-BE49-F238E27FC236}">
                <a16:creationId xmlns:a16="http://schemas.microsoft.com/office/drawing/2014/main" id="{7D91C10E-4689-8763-E42C-04838673A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5" y="1912170"/>
            <a:ext cx="3866198" cy="386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FFCCB0-9D42-2944-C283-A67C93AC3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1" b="1873"/>
          <a:stretch/>
        </p:blipFill>
        <p:spPr>
          <a:xfrm>
            <a:off x="5197867" y="2058743"/>
            <a:ext cx="6353268" cy="35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B04E8-C50D-6808-804A-7C0FEB4A8A1A}"/>
              </a:ext>
            </a:extLst>
          </p:cNvPr>
          <p:cNvSpPr txBox="1"/>
          <p:nvPr/>
        </p:nvSpPr>
        <p:spPr>
          <a:xfrm>
            <a:off x="2893807" y="710005"/>
            <a:ext cx="670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Sensors – Precision Agriculture Lab</a:t>
            </a:r>
          </a:p>
        </p:txBody>
      </p:sp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249EEB-50F2-A13B-5422-73023DA96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" r="8794" b="-1"/>
          <a:stretch/>
        </p:blipFill>
        <p:spPr>
          <a:xfrm>
            <a:off x="1984786" y="1587409"/>
            <a:ext cx="8222428" cy="462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6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B04E8-C50D-6808-804A-7C0FEB4A8A1A}"/>
              </a:ext>
            </a:extLst>
          </p:cNvPr>
          <p:cNvSpPr txBox="1"/>
          <p:nvPr/>
        </p:nvSpPr>
        <p:spPr>
          <a:xfrm>
            <a:off x="2893807" y="710005"/>
            <a:ext cx="670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Sensors – Precision Agriculture Lab</a:t>
            </a:r>
          </a:p>
        </p:txBody>
      </p:sp>
      <p:pic>
        <p:nvPicPr>
          <p:cNvPr id="6" name="Picture 5" descr="A close-up of a device&#10;&#10;Description automatically generated with low confidence">
            <a:extLst>
              <a:ext uri="{FF2B5EF4-FFF2-40B4-BE49-F238E27FC236}">
                <a16:creationId xmlns:a16="http://schemas.microsoft.com/office/drawing/2014/main" id="{EFE69BA9-7FDB-CC04-EE63-A896AA5D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8" y="1593309"/>
            <a:ext cx="11214843" cy="45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5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B04E8-C50D-6808-804A-7C0FEB4A8A1A}"/>
              </a:ext>
            </a:extLst>
          </p:cNvPr>
          <p:cNvSpPr txBox="1"/>
          <p:nvPr/>
        </p:nvSpPr>
        <p:spPr>
          <a:xfrm>
            <a:off x="2840019" y="486478"/>
            <a:ext cx="670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Sensors – Precision Agriculture Lab</a:t>
            </a:r>
          </a:p>
        </p:txBody>
      </p:sp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F0C738F-757A-FDAA-1A08-A3DCD2ED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02" y="1606835"/>
            <a:ext cx="9412941" cy="44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80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B04E8-C50D-6808-804A-7C0FEB4A8A1A}"/>
              </a:ext>
            </a:extLst>
          </p:cNvPr>
          <p:cNvSpPr txBox="1"/>
          <p:nvPr/>
        </p:nvSpPr>
        <p:spPr>
          <a:xfrm>
            <a:off x="2162287" y="647843"/>
            <a:ext cx="8793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Handheld Sensors – Precision Agriculture Lab</a:t>
            </a:r>
          </a:p>
        </p:txBody>
      </p:sp>
      <p:pic>
        <p:nvPicPr>
          <p:cNvPr id="4098" name="Picture 2" descr="FLIR E50 Compact Thermal Imaging Camera with 240 x 180 IR Resolution and  MSX (Discontinued by Manufacturer) : Industrial &amp; Scientific - Amazon.com">
            <a:extLst>
              <a:ext uri="{FF2B5EF4-FFF2-40B4-BE49-F238E27FC236}">
                <a16:creationId xmlns:a16="http://schemas.microsoft.com/office/drawing/2014/main" id="{0D632EEF-B99F-976D-364C-CCDE836D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02" y="1396907"/>
            <a:ext cx="2749998" cy="496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566120-D0F4-C615-3EFC-C2B9E546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65" y="1784711"/>
            <a:ext cx="5739450" cy="430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EC1BA-3747-1CA7-AE37-C031E62E1D46}"/>
              </a:ext>
            </a:extLst>
          </p:cNvPr>
          <p:cNvSpPr txBox="1"/>
          <p:nvPr/>
        </p:nvSpPr>
        <p:spPr>
          <a:xfrm>
            <a:off x="6680499" y="6192031"/>
            <a:ext cx="358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GreenSeeker</a:t>
            </a:r>
            <a:r>
              <a:rPr lang="en-US" b="1" dirty="0"/>
              <a:t> Handheld Crop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DD396-10BC-4288-BBEB-28C57FEE5DA1}"/>
              </a:ext>
            </a:extLst>
          </p:cNvPr>
          <p:cNvSpPr txBox="1"/>
          <p:nvPr/>
        </p:nvSpPr>
        <p:spPr>
          <a:xfrm>
            <a:off x="1328570" y="629476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FLIR E6-XT Thermal Imaging Camera</a:t>
            </a:r>
          </a:p>
        </p:txBody>
      </p:sp>
    </p:spTree>
    <p:extLst>
      <p:ext uri="{BB962C8B-B14F-4D97-AF65-F5344CB8AC3E}">
        <p14:creationId xmlns:p14="http://schemas.microsoft.com/office/powerpoint/2010/main" val="205994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at is Pixel Density? - my buying guide">
            <a:extLst>
              <a:ext uri="{FF2B5EF4-FFF2-40B4-BE49-F238E27FC236}">
                <a16:creationId xmlns:a16="http://schemas.microsoft.com/office/drawing/2014/main" id="{22CAE136-120F-E8F2-C275-16609FDC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8525"/>
            <a:ext cx="12192000" cy="506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10CE0-E094-718E-9DCE-41D32DB40CE3}"/>
              </a:ext>
            </a:extLst>
          </p:cNvPr>
          <p:cNvSpPr txBox="1"/>
          <p:nvPr/>
        </p:nvSpPr>
        <p:spPr>
          <a:xfrm>
            <a:off x="4667782" y="575359"/>
            <a:ext cx="3213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is a Pixel? </a:t>
            </a:r>
          </a:p>
        </p:txBody>
      </p:sp>
    </p:spTree>
    <p:extLst>
      <p:ext uri="{BB962C8B-B14F-4D97-AF65-F5344CB8AC3E}">
        <p14:creationId xmlns:p14="http://schemas.microsoft.com/office/powerpoint/2010/main" val="169406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B04E8-C50D-6808-804A-7C0FEB4A8A1A}"/>
              </a:ext>
            </a:extLst>
          </p:cNvPr>
          <p:cNvSpPr txBox="1"/>
          <p:nvPr/>
        </p:nvSpPr>
        <p:spPr>
          <a:xfrm>
            <a:off x="2732443" y="347636"/>
            <a:ext cx="7070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Platforms – Precision Agriculture Lab</a:t>
            </a:r>
          </a:p>
        </p:txBody>
      </p:sp>
      <p:pic>
        <p:nvPicPr>
          <p:cNvPr id="2" name="Picture 1" descr="A picture containing text, grass, outdoor, seat&#10;&#10;Description automatically generated">
            <a:extLst>
              <a:ext uri="{FF2B5EF4-FFF2-40B4-BE49-F238E27FC236}">
                <a16:creationId xmlns:a16="http://schemas.microsoft.com/office/drawing/2014/main" id="{F190FDBB-ADF4-3D28-3B31-9341C0D70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" r="20299" b="1"/>
          <a:stretch/>
        </p:blipFill>
        <p:spPr>
          <a:xfrm>
            <a:off x="1423709" y="1228688"/>
            <a:ext cx="8989694" cy="505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64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B04E8-C50D-6808-804A-7C0FEB4A8A1A}"/>
              </a:ext>
            </a:extLst>
          </p:cNvPr>
          <p:cNvSpPr txBox="1"/>
          <p:nvPr/>
        </p:nvSpPr>
        <p:spPr>
          <a:xfrm>
            <a:off x="2732443" y="347636"/>
            <a:ext cx="7070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Platforms – Precision Agriculture Lab</a:t>
            </a:r>
          </a:p>
        </p:txBody>
      </p:sp>
      <p:pic>
        <p:nvPicPr>
          <p:cNvPr id="4" name="Picture 3" descr="A black graduation cap&#10;&#10;Description automatically generated with low confidence">
            <a:extLst>
              <a:ext uri="{FF2B5EF4-FFF2-40B4-BE49-F238E27FC236}">
                <a16:creationId xmlns:a16="http://schemas.microsoft.com/office/drawing/2014/main" id="{EFFA3669-D93B-6BB5-0B1E-DE9CFB64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" y="1454020"/>
            <a:ext cx="11029770" cy="46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5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B04E8-C50D-6808-804A-7C0FEB4A8A1A}"/>
              </a:ext>
            </a:extLst>
          </p:cNvPr>
          <p:cNvSpPr txBox="1"/>
          <p:nvPr/>
        </p:nvSpPr>
        <p:spPr>
          <a:xfrm>
            <a:off x="2732443" y="347636"/>
            <a:ext cx="7070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Platforms – Precision Agriculture Lab</a:t>
            </a:r>
          </a:p>
        </p:txBody>
      </p:sp>
      <p:pic>
        <p:nvPicPr>
          <p:cNvPr id="5" name="Picture 4" descr="A picture containing drone, helicopter, LEGO, aircraft&#10;&#10;Description automatically generated">
            <a:extLst>
              <a:ext uri="{FF2B5EF4-FFF2-40B4-BE49-F238E27FC236}">
                <a16:creationId xmlns:a16="http://schemas.microsoft.com/office/drawing/2014/main" id="{A0B73598-338F-79AA-862F-32F536E0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993967"/>
            <a:ext cx="7480300" cy="543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BE49A-1B06-F88D-D565-8A176D038F3D}"/>
              </a:ext>
            </a:extLst>
          </p:cNvPr>
          <p:cNvSpPr txBox="1"/>
          <p:nvPr/>
        </p:nvSpPr>
        <p:spPr>
          <a:xfrm>
            <a:off x="8299525" y="4032331"/>
            <a:ext cx="2393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DJI </a:t>
            </a:r>
            <a:r>
              <a:rPr lang="en-US" b="1" dirty="0" err="1"/>
              <a:t>Matrice</a:t>
            </a:r>
            <a:r>
              <a:rPr lang="en-US" b="1" dirty="0"/>
              <a:t> M600 PRO</a:t>
            </a:r>
          </a:p>
        </p:txBody>
      </p:sp>
    </p:spTree>
    <p:extLst>
      <p:ext uri="{BB962C8B-B14F-4D97-AF65-F5344CB8AC3E}">
        <p14:creationId xmlns:p14="http://schemas.microsoft.com/office/powerpoint/2010/main" val="874697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Dji Matrice 600 Pro Side View - Dji M600, HD Png Download - kindpng">
            <a:extLst>
              <a:ext uri="{FF2B5EF4-FFF2-40B4-BE49-F238E27FC236}">
                <a16:creationId xmlns:a16="http://schemas.microsoft.com/office/drawing/2014/main" id="{65A0AE8D-4735-553A-AB2F-E6323FB103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B3080-0AF1-00F7-6423-ECC4674539FA}"/>
              </a:ext>
            </a:extLst>
          </p:cNvPr>
          <p:cNvSpPr txBox="1"/>
          <p:nvPr/>
        </p:nvSpPr>
        <p:spPr>
          <a:xfrm>
            <a:off x="3438651" y="668804"/>
            <a:ext cx="5009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Phenotyping – Plant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BD6F8C-21BC-BECE-347E-79B07A8CEB35}"/>
              </a:ext>
            </a:extLst>
          </p:cNvPr>
          <p:cNvSpPr/>
          <p:nvPr/>
        </p:nvSpPr>
        <p:spPr>
          <a:xfrm>
            <a:off x="637311" y="1612772"/>
            <a:ext cx="3038762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Maize Image</a:t>
            </a:r>
            <a:endParaRPr lang="en-A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96B44-9181-1390-0DFB-9A1270ECB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2" y="2618054"/>
            <a:ext cx="3038762" cy="3775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DD7FE4-4F42-8430-2C5E-283496302644}"/>
              </a:ext>
            </a:extLst>
          </p:cNvPr>
          <p:cNvSpPr/>
          <p:nvPr/>
        </p:nvSpPr>
        <p:spPr>
          <a:xfrm>
            <a:off x="4419601" y="1608154"/>
            <a:ext cx="3352798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Region of Interest</a:t>
            </a:r>
            <a:endParaRPr lang="en-A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0C81FB-5779-EFFA-296A-6D456955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85" y="2424089"/>
            <a:ext cx="3786908" cy="41632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43E440-ED4F-662E-6DB8-CE5A5C016FEA}"/>
              </a:ext>
            </a:extLst>
          </p:cNvPr>
          <p:cNvSpPr/>
          <p:nvPr/>
        </p:nvSpPr>
        <p:spPr>
          <a:xfrm>
            <a:off x="8515927" y="1608154"/>
            <a:ext cx="3038762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Segmentation</a:t>
            </a:r>
            <a:endParaRPr lang="en-A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9440FB-0B1F-B420-7ACE-126AFDDA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927" y="2424088"/>
            <a:ext cx="3036743" cy="41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40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DB5FF7-A47E-FF8F-DAF3-FB2B2CE6B80A}"/>
              </a:ext>
            </a:extLst>
          </p:cNvPr>
          <p:cNvSpPr/>
          <p:nvPr/>
        </p:nvSpPr>
        <p:spPr>
          <a:xfrm>
            <a:off x="2337583" y="1524411"/>
            <a:ext cx="2242868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 Height Detection</a:t>
            </a:r>
            <a:endParaRPr lang="en-A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4FCB8-18DF-D276-A5ED-4106D4911A78}"/>
              </a:ext>
            </a:extLst>
          </p:cNvPr>
          <p:cNvSpPr/>
          <p:nvPr/>
        </p:nvSpPr>
        <p:spPr>
          <a:xfrm>
            <a:off x="7279038" y="1524411"/>
            <a:ext cx="2242868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Stem Height Detection</a:t>
            </a:r>
            <a:endParaRPr lang="en-A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23565D-01BB-278B-8DFD-9B264910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84" y="2327564"/>
            <a:ext cx="481965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74C5E0-72EC-6D51-E1DB-D0AEBF87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2327564"/>
            <a:ext cx="4752975" cy="3200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8460A5-DEC0-A40E-86D5-96B94E0D287B}"/>
              </a:ext>
            </a:extLst>
          </p:cNvPr>
          <p:cNvCxnSpPr/>
          <p:nvPr/>
        </p:nvCxnSpPr>
        <p:spPr>
          <a:xfrm>
            <a:off x="1874982" y="4904509"/>
            <a:ext cx="32327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AC4599-0F59-B993-9E24-03895307DF14}"/>
              </a:ext>
            </a:extLst>
          </p:cNvPr>
          <p:cNvCxnSpPr/>
          <p:nvPr/>
        </p:nvCxnSpPr>
        <p:spPr>
          <a:xfrm>
            <a:off x="1874981" y="2563091"/>
            <a:ext cx="32327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7FFA2762-AEB0-43D4-A227-1B956DB5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132" y="344175"/>
            <a:ext cx="3432586" cy="98586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Height Detection</a:t>
            </a:r>
            <a:endParaRPr lang="en-AE" sz="3600" dirty="0"/>
          </a:p>
        </p:txBody>
      </p:sp>
    </p:spTree>
    <p:extLst>
      <p:ext uri="{BB962C8B-B14F-4D97-AF65-F5344CB8AC3E}">
        <p14:creationId xmlns:p14="http://schemas.microsoft.com/office/powerpoint/2010/main" val="1160889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776E-E740-0025-380A-5404AC8A4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75" y="321145"/>
            <a:ext cx="386289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Leaf Segmentation</a:t>
            </a:r>
            <a:endParaRPr lang="en-AE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28B1D-7B9C-4442-F081-779298D1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18" y="2461057"/>
            <a:ext cx="3075709" cy="322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DF3C3-03B3-17F5-7276-3FED5E80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4948"/>
            <a:ext cx="2986087" cy="3257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D7C8A0-E128-322A-08B5-F1CEB34F2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258" y="2422956"/>
            <a:ext cx="3075709" cy="33051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33C135-7CAE-F5E5-36B4-6B9E556BCFA5}"/>
              </a:ext>
            </a:extLst>
          </p:cNvPr>
          <p:cNvSpPr/>
          <p:nvPr/>
        </p:nvSpPr>
        <p:spPr>
          <a:xfrm>
            <a:off x="1209809" y="1722908"/>
            <a:ext cx="2614478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Leaf Instances</a:t>
            </a:r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9289EC-3B6D-30E0-CD74-E2D14537DBCF}"/>
              </a:ext>
            </a:extLst>
          </p:cNvPr>
          <p:cNvSpPr/>
          <p:nvPr/>
        </p:nvSpPr>
        <p:spPr>
          <a:xfrm>
            <a:off x="4563156" y="1755129"/>
            <a:ext cx="2511506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Leaves Count</a:t>
            </a:r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CA4034-4AEF-9FDC-0948-36FC28BAC0B0}"/>
              </a:ext>
            </a:extLst>
          </p:cNvPr>
          <p:cNvSpPr/>
          <p:nvPr/>
        </p:nvSpPr>
        <p:spPr>
          <a:xfrm>
            <a:off x="7911337" y="1722908"/>
            <a:ext cx="2511506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Leaves Angles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812733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F857-5DAD-BF44-4D07-4F5FF21D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275" y="150607"/>
            <a:ext cx="5799268" cy="865354"/>
          </a:xfrm>
        </p:spPr>
        <p:txBody>
          <a:bodyPr>
            <a:normAutofit/>
          </a:bodyPr>
          <a:lstStyle/>
          <a:p>
            <a:r>
              <a:rPr lang="en-US" sz="3600" dirty="0"/>
              <a:t>Plant Phenotyping – Plot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43EF2-CA62-5653-7C00-81D67D08C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3" y="888044"/>
            <a:ext cx="4852793" cy="2640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B5C164-2098-4E4B-F2A4-B15B21D4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600" y="1015961"/>
            <a:ext cx="5791995" cy="5516096"/>
          </a:xfrm>
          <a:prstGeom prst="rect">
            <a:avLst/>
          </a:prstGeom>
        </p:spPr>
      </p:pic>
      <p:pic>
        <p:nvPicPr>
          <p:cNvPr id="6" name="Picture 5" descr="A picture containing green, plant, pattern&#10;&#10;Description automatically generated">
            <a:extLst>
              <a:ext uri="{FF2B5EF4-FFF2-40B4-BE49-F238E27FC236}">
                <a16:creationId xmlns:a16="http://schemas.microsoft.com/office/drawing/2014/main" id="{E22BAFB3-C415-CCE5-6ADE-E6013524C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30" y="3622233"/>
            <a:ext cx="5052508" cy="30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44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F857-5DAD-BF44-4D07-4F5FF21D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163" y="387275"/>
            <a:ext cx="7423673" cy="86535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Satellite Image Processing–Regional Level </a:t>
            </a:r>
          </a:p>
        </p:txBody>
      </p:sp>
      <p:pic>
        <p:nvPicPr>
          <p:cNvPr id="6" name="Picture 5" descr="A satellite over the earth&#10;&#10;Description automatically generated with low confidence">
            <a:extLst>
              <a:ext uri="{FF2B5EF4-FFF2-40B4-BE49-F238E27FC236}">
                <a16:creationId xmlns:a16="http://schemas.microsoft.com/office/drawing/2014/main" id="{6E39F080-54CD-077A-28D6-E26AD4E5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7" y="3227447"/>
            <a:ext cx="5076811" cy="2980244"/>
          </a:xfrm>
          <a:prstGeom prst="rect">
            <a:avLst/>
          </a:prstGeom>
        </p:spPr>
      </p:pic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68E7387-155D-409E-7D02-6A8306214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477" y="1577591"/>
            <a:ext cx="6062713" cy="4736049"/>
          </a:xfrm>
          <a:prstGeom prst="rect">
            <a:avLst/>
          </a:prstGeom>
        </p:spPr>
      </p:pic>
      <p:pic>
        <p:nvPicPr>
          <p:cNvPr id="12" name="Picture 11" descr="A green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CC11482-C328-F841-D7DC-6382F34B7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93" y="1729991"/>
            <a:ext cx="3381375" cy="1352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703D0A-2453-8C31-78E8-758CDDFA5A99}"/>
              </a:ext>
            </a:extLst>
          </p:cNvPr>
          <p:cNvSpPr txBox="1"/>
          <p:nvPr/>
        </p:nvSpPr>
        <p:spPr>
          <a:xfrm>
            <a:off x="107687" y="62692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February 11, 2013</a:t>
            </a:r>
          </a:p>
        </p:txBody>
      </p:sp>
    </p:spTree>
    <p:extLst>
      <p:ext uri="{BB962C8B-B14F-4D97-AF65-F5344CB8AC3E}">
        <p14:creationId xmlns:p14="http://schemas.microsoft.com/office/powerpoint/2010/main" val="2273751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F857-5DAD-BF44-4D07-4F5FF21D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163" y="387275"/>
            <a:ext cx="7423673" cy="86535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Satellite Image Processing–Regional Level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4511B4-60F9-31FD-516D-AB47739E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9" y="1860625"/>
            <a:ext cx="6181725" cy="4181475"/>
          </a:xfrm>
          <a:prstGeom prst="rect">
            <a:avLst/>
          </a:prstGeom>
        </p:spPr>
      </p:pic>
      <p:pic>
        <p:nvPicPr>
          <p:cNvPr id="18" name="Picture 17" descr="A picture containing text, graphics, logo, graphic design&#10;&#10;Description automatically generated">
            <a:extLst>
              <a:ext uri="{FF2B5EF4-FFF2-40B4-BE49-F238E27FC236}">
                <a16:creationId xmlns:a16="http://schemas.microsoft.com/office/drawing/2014/main" id="{1557F84A-B3A5-CB97-69DD-806131730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2" y="1698987"/>
            <a:ext cx="3859974" cy="1628775"/>
          </a:xfrm>
          <a:prstGeom prst="rect">
            <a:avLst/>
          </a:prstGeom>
        </p:spPr>
      </p:pic>
      <p:pic>
        <p:nvPicPr>
          <p:cNvPr id="20" name="Picture 19" descr="A satellite in space above the earth&#10;&#10;Description automatically generated with low confidence">
            <a:extLst>
              <a:ext uri="{FF2B5EF4-FFF2-40B4-BE49-F238E27FC236}">
                <a16:creationId xmlns:a16="http://schemas.microsoft.com/office/drawing/2014/main" id="{4D71074C-1880-B5AA-4013-512015EA5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22" y="3651572"/>
            <a:ext cx="4036464" cy="22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28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6E7E90-CB73-C124-C36A-A68858602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013408"/>
              </p:ext>
            </p:extLst>
          </p:nvPr>
        </p:nvGraphicFramePr>
        <p:xfrm>
          <a:off x="838201" y="1219348"/>
          <a:ext cx="10515598" cy="5252416"/>
        </p:xfrm>
        <a:graphic>
          <a:graphicData uri="http://schemas.openxmlformats.org/drawingml/2006/table">
            <a:tbl>
              <a:tblPr/>
              <a:tblGrid>
                <a:gridCol w="955964">
                  <a:extLst>
                    <a:ext uri="{9D8B030D-6E8A-4147-A177-3AD203B41FA5}">
                      <a16:colId xmlns:a16="http://schemas.microsoft.com/office/drawing/2014/main" val="2220113715"/>
                    </a:ext>
                  </a:extLst>
                </a:gridCol>
                <a:gridCol w="806561">
                  <a:extLst>
                    <a:ext uri="{9D8B030D-6E8A-4147-A177-3AD203B41FA5}">
                      <a16:colId xmlns:a16="http://schemas.microsoft.com/office/drawing/2014/main" val="2118778703"/>
                    </a:ext>
                  </a:extLst>
                </a:gridCol>
                <a:gridCol w="866375">
                  <a:extLst>
                    <a:ext uri="{9D8B030D-6E8A-4147-A177-3AD203B41FA5}">
                      <a16:colId xmlns:a16="http://schemas.microsoft.com/office/drawing/2014/main" val="3281754846"/>
                    </a:ext>
                  </a:extLst>
                </a:gridCol>
                <a:gridCol w="1170056">
                  <a:extLst>
                    <a:ext uri="{9D8B030D-6E8A-4147-A177-3AD203B41FA5}">
                      <a16:colId xmlns:a16="http://schemas.microsoft.com/office/drawing/2014/main" val="2948180555"/>
                    </a:ext>
                  </a:extLst>
                </a:gridCol>
                <a:gridCol w="869352">
                  <a:extLst>
                    <a:ext uri="{9D8B030D-6E8A-4147-A177-3AD203B41FA5}">
                      <a16:colId xmlns:a16="http://schemas.microsoft.com/office/drawing/2014/main" val="1624130828"/>
                    </a:ext>
                  </a:extLst>
                </a:gridCol>
                <a:gridCol w="1131349">
                  <a:extLst>
                    <a:ext uri="{9D8B030D-6E8A-4147-A177-3AD203B41FA5}">
                      <a16:colId xmlns:a16="http://schemas.microsoft.com/office/drawing/2014/main" val="585045925"/>
                    </a:ext>
                  </a:extLst>
                </a:gridCol>
                <a:gridCol w="1024168">
                  <a:extLst>
                    <a:ext uri="{9D8B030D-6E8A-4147-A177-3AD203B41FA5}">
                      <a16:colId xmlns:a16="http://schemas.microsoft.com/office/drawing/2014/main" val="2095511269"/>
                    </a:ext>
                  </a:extLst>
                </a:gridCol>
                <a:gridCol w="823881">
                  <a:extLst>
                    <a:ext uri="{9D8B030D-6E8A-4147-A177-3AD203B41FA5}">
                      <a16:colId xmlns:a16="http://schemas.microsoft.com/office/drawing/2014/main" val="238332378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24099032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506354707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546274157"/>
                    </a:ext>
                  </a:extLst>
                </a:gridCol>
              </a:tblGrid>
              <a:tr h="872836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Launch Year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Orbit altitude (km)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Panchromatic (nm)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resolution (m GSD) *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Multispectral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resolution (m GSD)*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resolution (m GSD)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Temporal resolution (days)*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Swath width at Nadir (km)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801997"/>
                  </a:ext>
                </a:extLst>
              </a:tr>
              <a:tr h="397704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WorldView-1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2007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496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17.6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670171"/>
                  </a:ext>
                </a:extLst>
              </a:tr>
              <a:tr h="21990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GeoEye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450–800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0.46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G, B, NIR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15.2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375080"/>
                  </a:ext>
                </a:extLst>
              </a:tr>
              <a:tr h="593313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WorldView-2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2009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0.46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G, B, Y, RE, NIR1, NIR2, Coastal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16.4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324634"/>
                  </a:ext>
                </a:extLst>
              </a:tr>
              <a:tr h="21990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Pleiades-1A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695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480–830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G, B, NIR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624128"/>
                  </a:ext>
                </a:extLst>
              </a:tr>
              <a:tr h="21990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Pleiades-1B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695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480–830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G, B, NIR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86347"/>
                  </a:ext>
                </a:extLst>
              </a:tr>
              <a:tr h="397704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KOMPSAT-3</a:t>
                      </a:r>
                      <a:r>
                        <a:rPr lang="en-US" sz="12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685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450–900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G, B, NIR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37811"/>
                  </a:ext>
                </a:extLst>
              </a:tr>
              <a:tr h="134014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WorldView-3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617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450–800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G, B, Y, RE, NIR1, NIR2, Coastal [400–1040 nm] + 8 SWIR bands [1195–2365 bands]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 OR 3.70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CAVIS Bands [405–2245 nm]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992412"/>
                  </a:ext>
                </a:extLst>
              </a:tr>
              <a:tr h="593313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KOMPSAT-3A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528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450–900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G, B, NIR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MWIR [3.3–5.2 µm]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717798"/>
                  </a:ext>
                </a:extLst>
              </a:tr>
              <a:tr h="397704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SkySat</a:t>
                      </a:r>
                      <a:r>
                        <a:rPr lang="en-US" sz="12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2, 3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2013–2017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475–575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450–900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0.72–0.86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G, B, NIR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4.0–5.0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6.6–8.0</a:t>
                      </a:r>
                    </a:p>
                  </a:txBody>
                  <a:tcPr marL="16256" marR="16256" marT="16256" marB="162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14195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89A48373-B48D-FFCB-23A5-05687485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365" y="254524"/>
            <a:ext cx="6326171" cy="964824"/>
          </a:xfrm>
        </p:spPr>
        <p:txBody>
          <a:bodyPr>
            <a:normAutofit/>
          </a:bodyPr>
          <a:lstStyle/>
          <a:p>
            <a:r>
              <a:rPr lang="en-US" sz="3600" dirty="0"/>
              <a:t>High-resolution Satellite Imagery</a:t>
            </a:r>
          </a:p>
        </p:txBody>
      </p:sp>
    </p:spTree>
    <p:extLst>
      <p:ext uri="{BB962C8B-B14F-4D97-AF65-F5344CB8AC3E}">
        <p14:creationId xmlns:p14="http://schemas.microsoft.com/office/powerpoint/2010/main" val="350756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245302-932B-4EB1-3ADC-E38B77ADA4B9}"/>
              </a:ext>
            </a:extLst>
          </p:cNvPr>
          <p:cNvSpPr txBox="1"/>
          <p:nvPr/>
        </p:nvSpPr>
        <p:spPr>
          <a:xfrm>
            <a:off x="4381813" y="557542"/>
            <a:ext cx="3428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Image Resolution</a:t>
            </a:r>
          </a:p>
        </p:txBody>
      </p:sp>
      <p:pic>
        <p:nvPicPr>
          <p:cNvPr id="5" name="Picture 4" descr="A butterfly on a flower&#10;&#10;Description automatically generated with medium confidence">
            <a:extLst>
              <a:ext uri="{FF2B5EF4-FFF2-40B4-BE49-F238E27FC236}">
                <a16:creationId xmlns:a16="http://schemas.microsoft.com/office/drawing/2014/main" id="{598EB18C-B479-0DD2-6939-DACB3738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6" y="1594399"/>
            <a:ext cx="10290664" cy="42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40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ACE2A6-1E9F-5D7D-CB04-483A404C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Work Flow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EAE8786-263C-531A-8B19-21B18E984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" t="377" r="-1"/>
          <a:stretch/>
        </p:blipFill>
        <p:spPr>
          <a:xfrm>
            <a:off x="199857" y="1273917"/>
            <a:ext cx="11846369" cy="5584083"/>
          </a:xfrm>
        </p:spPr>
      </p:pic>
    </p:spTree>
    <p:extLst>
      <p:ext uri="{BB962C8B-B14F-4D97-AF65-F5344CB8AC3E}">
        <p14:creationId xmlns:p14="http://schemas.microsoft.com/office/powerpoint/2010/main" val="2520575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9385-16DD-C24A-1847-EC935B22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862" y="377072"/>
            <a:ext cx="4827309" cy="1002531"/>
          </a:xfrm>
        </p:spPr>
        <p:txBody>
          <a:bodyPr>
            <a:normAutofit/>
          </a:bodyPr>
          <a:lstStyle/>
          <a:p>
            <a:r>
              <a:rPr lang="en-US" sz="3200" dirty="0"/>
              <a:t>Practical Implementation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2278F7-ACED-B677-95A8-1E94994CE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1" y="1238201"/>
            <a:ext cx="11688619" cy="4988408"/>
          </a:xfrm>
        </p:spPr>
      </p:pic>
    </p:spTree>
    <p:extLst>
      <p:ext uri="{BB962C8B-B14F-4D97-AF65-F5344CB8AC3E}">
        <p14:creationId xmlns:p14="http://schemas.microsoft.com/office/powerpoint/2010/main" val="1092492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EC5C-AC69-18CA-36CB-1CE0C2CB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82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Time Series NDVI values of Maize</a:t>
            </a:r>
          </a:p>
        </p:txBody>
      </p:sp>
      <p:pic>
        <p:nvPicPr>
          <p:cNvPr id="4" name="Picture 3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F361AC17-F40F-3DD6-BB5E-3759959C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4" y="874336"/>
            <a:ext cx="12119801" cy="51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75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F706-0719-B0F8-CD04-63E326C4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5" y="386499"/>
            <a:ext cx="9728461" cy="77628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Maize Crop Area Estimation with </a:t>
            </a:r>
            <a:r>
              <a:rPr lang="en-US" sz="3600" dirty="0" err="1"/>
              <a:t>Farmdar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AD03-6BB1-EA8C-C921-A2CB11BD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73" y="1558322"/>
            <a:ext cx="5610101" cy="445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D83EF-E666-0BF1-64EA-B4CAC19F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447" y="1624310"/>
            <a:ext cx="5850201" cy="43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68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Questions And Answers Q&amp;A Green Word Text Isolated On White Background  Stock Photo, Picture And Royalty Free Image. Image 36261304.">
            <a:extLst>
              <a:ext uri="{FF2B5EF4-FFF2-40B4-BE49-F238E27FC236}">
                <a16:creationId xmlns:a16="http://schemas.microsoft.com/office/drawing/2014/main" id="{76098452-E663-CCEB-491D-0A88ADE63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48" y="1446143"/>
            <a:ext cx="5287617" cy="39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96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31543-12DA-31FD-FAE9-29297363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63" y="1697393"/>
            <a:ext cx="4965700" cy="4076700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FE3000F-1909-040A-CF1D-C71493B0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25" y="2014893"/>
            <a:ext cx="4889500" cy="375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A322A-EA64-5833-C720-71FC098F697C}"/>
              </a:ext>
            </a:extLst>
          </p:cNvPr>
          <p:cNvSpPr txBox="1"/>
          <p:nvPr/>
        </p:nvSpPr>
        <p:spPr>
          <a:xfrm>
            <a:off x="1753496" y="537882"/>
            <a:ext cx="9066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Image as Multidimensional Arrays and Matrices</a:t>
            </a:r>
          </a:p>
        </p:txBody>
      </p:sp>
    </p:spTree>
    <p:extLst>
      <p:ext uri="{BB962C8B-B14F-4D97-AF65-F5344CB8AC3E}">
        <p14:creationId xmlns:p14="http://schemas.microsoft.com/office/powerpoint/2010/main" val="137074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raw a diagram of dispersion of white light by the glass prism">
            <a:extLst>
              <a:ext uri="{FF2B5EF4-FFF2-40B4-BE49-F238E27FC236}">
                <a16:creationId xmlns:a16="http://schemas.microsoft.com/office/drawing/2014/main" id="{68D86585-9DA6-7DA5-2778-652C8423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2243973"/>
            <a:ext cx="6831830" cy="33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) Multispectral image cube. (b) Spectrum at pixel P(i,j). | Download  Scientific Diagram">
            <a:extLst>
              <a:ext uri="{FF2B5EF4-FFF2-40B4-BE49-F238E27FC236}">
                <a16:creationId xmlns:a16="http://schemas.microsoft.com/office/drawing/2014/main" id="{BBAA0287-6F7E-E99A-A543-66DDA69B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5164" y="535889"/>
            <a:ext cx="37371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54B1A0-4AB3-99A4-6972-9F9FA8761E19}"/>
              </a:ext>
            </a:extLst>
          </p:cNvPr>
          <p:cNvSpPr txBox="1"/>
          <p:nvPr/>
        </p:nvSpPr>
        <p:spPr>
          <a:xfrm>
            <a:off x="2872292" y="535889"/>
            <a:ext cx="451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Visible Light and Colors</a:t>
            </a:r>
          </a:p>
        </p:txBody>
      </p:sp>
    </p:spTree>
    <p:extLst>
      <p:ext uri="{BB962C8B-B14F-4D97-AF65-F5344CB8AC3E}">
        <p14:creationId xmlns:p14="http://schemas.microsoft.com/office/powerpoint/2010/main" val="314634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Electromagnetic Spectrum Stock Illustrations – 793 Electromagnetic Spectrum  Stock Illustrations, Vectors &amp; Clipart - Dreamstime">
            <a:extLst>
              <a:ext uri="{FF2B5EF4-FFF2-40B4-BE49-F238E27FC236}">
                <a16:creationId xmlns:a16="http://schemas.microsoft.com/office/drawing/2014/main" id="{D111F25A-58E7-6E47-2D4B-CC9FAE2DB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9" b="19347"/>
          <a:stretch/>
        </p:blipFill>
        <p:spPr bwMode="auto">
          <a:xfrm>
            <a:off x="838199" y="1219247"/>
            <a:ext cx="10515602" cy="538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791F0-7277-384E-AE4D-EBD36D984682}"/>
              </a:ext>
            </a:extLst>
          </p:cNvPr>
          <p:cNvSpPr txBox="1"/>
          <p:nvPr/>
        </p:nvSpPr>
        <p:spPr>
          <a:xfrm>
            <a:off x="3851238" y="321856"/>
            <a:ext cx="5131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Electromagnetic Spectrum</a:t>
            </a:r>
          </a:p>
        </p:txBody>
      </p:sp>
    </p:spTree>
    <p:extLst>
      <p:ext uri="{BB962C8B-B14F-4D97-AF65-F5344CB8AC3E}">
        <p14:creationId xmlns:p14="http://schemas.microsoft.com/office/powerpoint/2010/main" val="1986536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9919E-C846-DEC8-25EB-B066A6D7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06" y="1800411"/>
            <a:ext cx="9254191" cy="4586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4F953-7D9F-895A-CDBB-14B37AB78C3C}"/>
              </a:ext>
            </a:extLst>
          </p:cNvPr>
          <p:cNvSpPr txBox="1"/>
          <p:nvPr/>
        </p:nvSpPr>
        <p:spPr>
          <a:xfrm>
            <a:off x="4725592" y="882615"/>
            <a:ext cx="2740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Infrared Band</a:t>
            </a:r>
          </a:p>
        </p:txBody>
      </p:sp>
    </p:spTree>
    <p:extLst>
      <p:ext uri="{BB962C8B-B14F-4D97-AF65-F5344CB8AC3E}">
        <p14:creationId xmlns:p14="http://schemas.microsoft.com/office/powerpoint/2010/main" val="223341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pectral reflectance of satellite. | Download Scientific Diagram">
            <a:extLst>
              <a:ext uri="{FF2B5EF4-FFF2-40B4-BE49-F238E27FC236}">
                <a16:creationId xmlns:a16="http://schemas.microsoft.com/office/drawing/2014/main" id="{18EFE228-5CEB-5976-654B-8F35E22E1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359" y="1257070"/>
            <a:ext cx="7658548" cy="535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B6DA20-83AF-9FCA-CDA4-C1C58C576FD5}"/>
              </a:ext>
            </a:extLst>
          </p:cNvPr>
          <p:cNvSpPr txBox="1"/>
          <p:nvPr/>
        </p:nvSpPr>
        <p:spPr>
          <a:xfrm>
            <a:off x="4399758" y="438616"/>
            <a:ext cx="386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Reflectance of Light</a:t>
            </a:r>
          </a:p>
        </p:txBody>
      </p:sp>
    </p:spTree>
    <p:extLst>
      <p:ext uri="{BB962C8B-B14F-4D97-AF65-F5344CB8AC3E}">
        <p14:creationId xmlns:p14="http://schemas.microsoft.com/office/powerpoint/2010/main" val="267248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What is color and how it is perceived? - ScienceDirect">
            <a:extLst>
              <a:ext uri="{FF2B5EF4-FFF2-40B4-BE49-F238E27FC236}">
                <a16:creationId xmlns:a16="http://schemas.microsoft.com/office/drawing/2014/main" id="{E8CA816E-0D4E-4B57-86FB-E569C2539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4" b="13849"/>
          <a:stretch/>
        </p:blipFill>
        <p:spPr bwMode="auto">
          <a:xfrm>
            <a:off x="2162288" y="1675568"/>
            <a:ext cx="7683022" cy="43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30E4E-6003-6DC1-524A-FEA21CCDA915}"/>
              </a:ext>
            </a:extLst>
          </p:cNvPr>
          <p:cNvSpPr txBox="1"/>
          <p:nvPr/>
        </p:nvSpPr>
        <p:spPr>
          <a:xfrm>
            <a:off x="4120059" y="490869"/>
            <a:ext cx="444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Colors and Reflectance</a:t>
            </a:r>
          </a:p>
        </p:txBody>
      </p:sp>
    </p:spTree>
    <p:extLst>
      <p:ext uri="{BB962C8B-B14F-4D97-AF65-F5344CB8AC3E}">
        <p14:creationId xmlns:p14="http://schemas.microsoft.com/office/powerpoint/2010/main" val="1394853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398</Words>
  <Application>Microsoft Office PowerPoint</Application>
  <PresentationFormat>Widescreen</PresentationFormat>
  <Paragraphs>156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Office Theme</vt:lpstr>
      <vt:lpstr>Maize Image Analysis using RGB and Multispectral 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Height Detection</vt:lpstr>
      <vt:lpstr>Leaf Segmentation</vt:lpstr>
      <vt:lpstr>Plant Phenotyping – Plot Level</vt:lpstr>
      <vt:lpstr>Satellite Image Processing–Regional Level </vt:lpstr>
      <vt:lpstr>Satellite Image Processing–Regional Level </vt:lpstr>
      <vt:lpstr>High-resolution Satellite Imagery</vt:lpstr>
      <vt:lpstr>Work Flow</vt:lpstr>
      <vt:lpstr>Practical Implementation  </vt:lpstr>
      <vt:lpstr>Time Series NDVI values of Maize</vt:lpstr>
      <vt:lpstr>Maize Crop Area Estimation with Farmdar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Mapping - Basics</dc:title>
  <dc:creator>Saqib Ali</dc:creator>
  <cp:lastModifiedBy>Saqib Ali</cp:lastModifiedBy>
  <cp:revision>105</cp:revision>
  <dcterms:created xsi:type="dcterms:W3CDTF">2023-01-20T22:51:08Z</dcterms:created>
  <dcterms:modified xsi:type="dcterms:W3CDTF">2023-05-09T04:11:08Z</dcterms:modified>
</cp:coreProperties>
</file>